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6" r:id="rId2"/>
    <p:sldId id="257" r:id="rId3"/>
    <p:sldId id="258" r:id="rId4"/>
    <p:sldId id="261"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6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00E660-7A78-CF44-8359-9E8EFBA52251}" type="datetimeFigureOut">
              <a:rPr lang="en-US" smtClean="0"/>
              <a:t>2/9/13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9A7829-D571-5348-B6C6-BA6F032F2F7A}" type="slidenum">
              <a:rPr lang="en-US" smtClean="0"/>
              <a:t>‹#›</a:t>
            </a:fld>
            <a:endParaRPr lang="en-US"/>
          </a:p>
        </p:txBody>
      </p:sp>
    </p:spTree>
    <p:extLst>
      <p:ext uri="{BB962C8B-B14F-4D97-AF65-F5344CB8AC3E}">
        <p14:creationId xmlns:p14="http://schemas.microsoft.com/office/powerpoint/2010/main" val="2464459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469DC5-BF50-F147-B762-49E6DC5E9241}" type="datetimeFigureOut">
              <a:rPr lang="en-US" smtClean="0"/>
              <a:t>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86E58-8277-B741-BA52-B4359ACE0DE8}" type="slidenum">
              <a:rPr lang="en-US" smtClean="0"/>
              <a:t>‹#›</a:t>
            </a:fld>
            <a:endParaRPr lang="en-US"/>
          </a:p>
        </p:txBody>
      </p:sp>
    </p:spTree>
    <p:extLst>
      <p:ext uri="{BB962C8B-B14F-4D97-AF65-F5344CB8AC3E}">
        <p14:creationId xmlns:p14="http://schemas.microsoft.com/office/powerpoint/2010/main" val="35308544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Note that the lifestyles of people in each country include transportation, home, electricity, and food, but also rely on other things that cause CO</a:t>
            </a:r>
            <a:r>
              <a:rPr lang="en-US" sz="1200" baseline="-25000" dirty="0" smtClean="0"/>
              <a:t>2</a:t>
            </a:r>
            <a:r>
              <a:rPr lang="en-US" sz="1200" dirty="0" smtClean="0"/>
              <a:t> emissions, such as roads, factories, and public buildings.  </a:t>
            </a:r>
          </a:p>
          <a:p>
            <a:endParaRPr lang="en-US" dirty="0"/>
          </a:p>
        </p:txBody>
      </p:sp>
      <p:sp>
        <p:nvSpPr>
          <p:cNvPr id="4" name="Slide Number Placeholder 3"/>
          <p:cNvSpPr>
            <a:spLocks noGrp="1"/>
          </p:cNvSpPr>
          <p:nvPr>
            <p:ph type="sldNum" sz="quarter" idx="10"/>
          </p:nvPr>
        </p:nvSpPr>
        <p:spPr/>
        <p:txBody>
          <a:bodyPr/>
          <a:lstStyle/>
          <a:p>
            <a:fld id="{7C586E58-8277-B741-BA52-B4359ACE0DE8}" type="slidenum">
              <a:rPr lang="en-US" smtClean="0"/>
              <a:t>3</a:t>
            </a:fld>
            <a:endParaRPr lang="en-US"/>
          </a:p>
        </p:txBody>
      </p:sp>
    </p:spTree>
    <p:extLst>
      <p:ext uri="{BB962C8B-B14F-4D97-AF65-F5344CB8AC3E}">
        <p14:creationId xmlns:p14="http://schemas.microsoft.com/office/powerpoint/2010/main" val="419289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Note that in this activity, students were able to make different choices. However, lots of lifestyle aspects are not choices for people who live in different countries. How do these difference affect our choices about how we use carbon?</a:t>
            </a:r>
          </a:p>
          <a:p>
            <a:pPr marL="0" indent="0">
              <a:buNone/>
            </a:pPr>
            <a:r>
              <a:rPr lang="en-US" dirty="0" smtClean="0"/>
              <a:t>For example:</a:t>
            </a:r>
          </a:p>
          <a:p>
            <a:pPr lvl="0"/>
            <a:r>
              <a:rPr lang="en-US" dirty="0" smtClean="0">
                <a:solidFill>
                  <a:srgbClr val="0000FF"/>
                </a:solidFill>
              </a:rPr>
              <a:t>Many people who live in the United States need a car to get to work.</a:t>
            </a:r>
          </a:p>
          <a:p>
            <a:pPr lvl="0"/>
            <a:r>
              <a:rPr lang="en-US" dirty="0" smtClean="0">
                <a:solidFill>
                  <a:srgbClr val="0000FF"/>
                </a:solidFill>
              </a:rPr>
              <a:t>In Ethiopia, they are currently building a new rail line, but right now there is almost no rail service in Ethiopia.</a:t>
            </a:r>
          </a:p>
          <a:p>
            <a:pPr lvl="0"/>
            <a:r>
              <a:rPr lang="en-US" dirty="0" smtClean="0">
                <a:solidFill>
                  <a:srgbClr val="0000FF"/>
                </a:solidFill>
              </a:rPr>
              <a:t>In China, the average person earns $5,400 per year and in Ethiopia, the average person earns $360 per year.</a:t>
            </a:r>
          </a:p>
          <a:p>
            <a:endParaRPr lang="en-US" dirty="0"/>
          </a:p>
        </p:txBody>
      </p:sp>
      <p:sp>
        <p:nvSpPr>
          <p:cNvPr id="4" name="Slide Number Placeholder 3"/>
          <p:cNvSpPr>
            <a:spLocks noGrp="1"/>
          </p:cNvSpPr>
          <p:nvPr>
            <p:ph type="sldNum" sz="quarter" idx="10"/>
          </p:nvPr>
        </p:nvSpPr>
        <p:spPr/>
        <p:txBody>
          <a:bodyPr/>
          <a:lstStyle/>
          <a:p>
            <a:fld id="{7C586E58-8277-B741-BA52-B4359ACE0DE8}" type="slidenum">
              <a:rPr lang="en-US" smtClean="0"/>
              <a:t>5</a:t>
            </a:fld>
            <a:endParaRPr lang="en-US"/>
          </a:p>
        </p:txBody>
      </p:sp>
    </p:spTree>
    <p:extLst>
      <p:ext uri="{BB962C8B-B14F-4D97-AF65-F5344CB8AC3E}">
        <p14:creationId xmlns:p14="http://schemas.microsoft.com/office/powerpoint/2010/main" val="485220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4762D-48A8-744A-8372-2D8CA9BA07E4}" type="datetime1">
              <a:rPr lang="en-US" smtClean="0"/>
              <a:t>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42433-71E6-3D48-97E4-0B35F3B1FF06}" type="slidenum">
              <a:rPr lang="en-US" smtClean="0"/>
              <a:t>‹#›</a:t>
            </a:fld>
            <a:endParaRPr lang="en-US"/>
          </a:p>
        </p:txBody>
      </p:sp>
    </p:spTree>
    <p:extLst>
      <p:ext uri="{BB962C8B-B14F-4D97-AF65-F5344CB8AC3E}">
        <p14:creationId xmlns:p14="http://schemas.microsoft.com/office/powerpoint/2010/main" val="299120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5A057-48E8-2D43-B734-C8CB5D7C6453}" type="datetime1">
              <a:rPr lang="en-US" smtClean="0"/>
              <a:t>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42433-71E6-3D48-97E4-0B35F3B1FF06}" type="slidenum">
              <a:rPr lang="en-US" smtClean="0"/>
              <a:t>‹#›</a:t>
            </a:fld>
            <a:endParaRPr lang="en-US"/>
          </a:p>
        </p:txBody>
      </p:sp>
    </p:spTree>
    <p:extLst>
      <p:ext uri="{BB962C8B-B14F-4D97-AF65-F5344CB8AC3E}">
        <p14:creationId xmlns:p14="http://schemas.microsoft.com/office/powerpoint/2010/main" val="90661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76A3E-7B5B-4B45-B823-8511B6109C29}" type="datetime1">
              <a:rPr lang="en-US" smtClean="0"/>
              <a:t>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42433-71E6-3D48-97E4-0B35F3B1FF06}" type="slidenum">
              <a:rPr lang="en-US" smtClean="0"/>
              <a:t>‹#›</a:t>
            </a:fld>
            <a:endParaRPr lang="en-US"/>
          </a:p>
        </p:txBody>
      </p:sp>
    </p:spTree>
    <p:extLst>
      <p:ext uri="{BB962C8B-B14F-4D97-AF65-F5344CB8AC3E}">
        <p14:creationId xmlns:p14="http://schemas.microsoft.com/office/powerpoint/2010/main" val="84592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BF72E-E434-AB40-AFD2-3787EB2C1127}" type="datetime1">
              <a:rPr lang="en-US" smtClean="0"/>
              <a:t>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42433-71E6-3D48-97E4-0B35F3B1FF06}" type="slidenum">
              <a:rPr lang="en-US" smtClean="0"/>
              <a:t>‹#›</a:t>
            </a:fld>
            <a:endParaRPr lang="en-US"/>
          </a:p>
        </p:txBody>
      </p:sp>
    </p:spTree>
    <p:extLst>
      <p:ext uri="{BB962C8B-B14F-4D97-AF65-F5344CB8AC3E}">
        <p14:creationId xmlns:p14="http://schemas.microsoft.com/office/powerpoint/2010/main" val="332115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644BE5-C8CA-3348-9E6F-2B25725AA3FA}" type="datetime1">
              <a:rPr lang="en-US" smtClean="0"/>
              <a:t>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42433-71E6-3D48-97E4-0B35F3B1FF06}" type="slidenum">
              <a:rPr lang="en-US" smtClean="0"/>
              <a:t>‹#›</a:t>
            </a:fld>
            <a:endParaRPr lang="en-US"/>
          </a:p>
        </p:txBody>
      </p:sp>
    </p:spTree>
    <p:extLst>
      <p:ext uri="{BB962C8B-B14F-4D97-AF65-F5344CB8AC3E}">
        <p14:creationId xmlns:p14="http://schemas.microsoft.com/office/powerpoint/2010/main" val="271623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678412-FEDD-B84F-838C-DB0B3613CB56}" type="datetime1">
              <a:rPr lang="en-US" smtClean="0"/>
              <a:t>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42433-71E6-3D48-97E4-0B35F3B1FF06}" type="slidenum">
              <a:rPr lang="en-US" smtClean="0"/>
              <a:t>‹#›</a:t>
            </a:fld>
            <a:endParaRPr lang="en-US"/>
          </a:p>
        </p:txBody>
      </p:sp>
    </p:spTree>
    <p:extLst>
      <p:ext uri="{BB962C8B-B14F-4D97-AF65-F5344CB8AC3E}">
        <p14:creationId xmlns:p14="http://schemas.microsoft.com/office/powerpoint/2010/main" val="343302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016CFB-C315-F947-9690-2A117FB4276B}" type="datetime1">
              <a:rPr lang="en-US" smtClean="0"/>
              <a:t>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C42433-71E6-3D48-97E4-0B35F3B1FF06}" type="slidenum">
              <a:rPr lang="en-US" smtClean="0"/>
              <a:t>‹#›</a:t>
            </a:fld>
            <a:endParaRPr lang="en-US"/>
          </a:p>
        </p:txBody>
      </p:sp>
    </p:spTree>
    <p:extLst>
      <p:ext uri="{BB962C8B-B14F-4D97-AF65-F5344CB8AC3E}">
        <p14:creationId xmlns:p14="http://schemas.microsoft.com/office/powerpoint/2010/main" val="197081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E26845-4D0B-864A-8E74-E7BEFB472BF7}" type="datetime1">
              <a:rPr lang="en-US" smtClean="0"/>
              <a:t>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C42433-71E6-3D48-97E4-0B35F3B1FF06}" type="slidenum">
              <a:rPr lang="en-US" smtClean="0"/>
              <a:t>‹#›</a:t>
            </a:fld>
            <a:endParaRPr lang="en-US"/>
          </a:p>
        </p:txBody>
      </p:sp>
    </p:spTree>
    <p:extLst>
      <p:ext uri="{BB962C8B-B14F-4D97-AF65-F5344CB8AC3E}">
        <p14:creationId xmlns:p14="http://schemas.microsoft.com/office/powerpoint/2010/main" val="184130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8A35A-152C-1048-BAF6-9760F7A78024}" type="datetime1">
              <a:rPr lang="en-US" smtClean="0"/>
              <a:t>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C42433-71E6-3D48-97E4-0B35F3B1FF06}" type="slidenum">
              <a:rPr lang="en-US" smtClean="0"/>
              <a:t>‹#›</a:t>
            </a:fld>
            <a:endParaRPr lang="en-US"/>
          </a:p>
        </p:txBody>
      </p:sp>
    </p:spTree>
    <p:extLst>
      <p:ext uri="{BB962C8B-B14F-4D97-AF65-F5344CB8AC3E}">
        <p14:creationId xmlns:p14="http://schemas.microsoft.com/office/powerpoint/2010/main" val="364521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66E6D-DAF2-5441-A72B-212F7E254112}" type="datetime1">
              <a:rPr lang="en-US" smtClean="0"/>
              <a:t>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42433-71E6-3D48-97E4-0B35F3B1FF06}" type="slidenum">
              <a:rPr lang="en-US" smtClean="0"/>
              <a:t>‹#›</a:t>
            </a:fld>
            <a:endParaRPr lang="en-US"/>
          </a:p>
        </p:txBody>
      </p:sp>
    </p:spTree>
    <p:extLst>
      <p:ext uri="{BB962C8B-B14F-4D97-AF65-F5344CB8AC3E}">
        <p14:creationId xmlns:p14="http://schemas.microsoft.com/office/powerpoint/2010/main" val="254019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D018C-4A89-C840-8584-613B46FCDDB8}" type="datetime1">
              <a:rPr lang="en-US" smtClean="0"/>
              <a:t>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42433-71E6-3D48-97E4-0B35F3B1FF06}" type="slidenum">
              <a:rPr lang="en-US" smtClean="0"/>
              <a:t>‹#›</a:t>
            </a:fld>
            <a:endParaRPr lang="en-US"/>
          </a:p>
        </p:txBody>
      </p:sp>
    </p:spTree>
    <p:extLst>
      <p:ext uri="{BB962C8B-B14F-4D97-AF65-F5344CB8AC3E}">
        <p14:creationId xmlns:p14="http://schemas.microsoft.com/office/powerpoint/2010/main" val="21764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3EADB-5B8A-9C42-869C-97E6961E4325}" type="datetime1">
              <a:rPr lang="en-US" smtClean="0"/>
              <a:t>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42433-71E6-3D48-97E4-0B35F3B1FF06}" type="slidenum">
              <a:rPr lang="en-US" smtClean="0"/>
              <a:t>‹#›</a:t>
            </a:fld>
            <a:endParaRPr lang="en-US"/>
          </a:p>
        </p:txBody>
      </p:sp>
    </p:spTree>
    <p:extLst>
      <p:ext uri="{BB962C8B-B14F-4D97-AF65-F5344CB8AC3E}">
        <p14:creationId xmlns:p14="http://schemas.microsoft.com/office/powerpoint/2010/main" val="288505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5899"/>
            <a:ext cx="7772400" cy="1470025"/>
          </a:xfrm>
        </p:spPr>
        <p:txBody>
          <a:bodyPr/>
          <a:lstStyle/>
          <a:p>
            <a:r>
              <a:rPr lang="en-US" dirty="0" smtClean="0"/>
              <a:t>Lesson 3 Activity 3</a:t>
            </a:r>
            <a:br>
              <a:rPr lang="en-US" dirty="0" smtClean="0"/>
            </a:br>
            <a:r>
              <a:rPr lang="en-US" dirty="0" smtClean="0"/>
              <a:t>Who Lives These Lifestyles?</a:t>
            </a:r>
            <a:endParaRPr lang="en-US" dirty="0"/>
          </a:p>
        </p:txBody>
      </p:sp>
      <p:pic>
        <p:nvPicPr>
          <p:cNvPr id="4" name="Picture 3"/>
          <p:cNvPicPr>
            <a:picLocks noChangeAspect="1"/>
          </p:cNvPicPr>
          <p:nvPr/>
        </p:nvPicPr>
        <p:blipFill>
          <a:blip r:embed="rId2"/>
          <a:stretch>
            <a:fillRect/>
          </a:stretch>
        </p:blipFill>
        <p:spPr>
          <a:xfrm>
            <a:off x="1537368" y="2124399"/>
            <a:ext cx="6011952" cy="3936286"/>
          </a:xfrm>
          <a:prstGeom prst="rect">
            <a:avLst/>
          </a:prstGeom>
        </p:spPr>
      </p:pic>
      <p:sp>
        <p:nvSpPr>
          <p:cNvPr id="5" name="Slide Number Placeholder 4"/>
          <p:cNvSpPr>
            <a:spLocks noGrp="1"/>
          </p:cNvSpPr>
          <p:nvPr>
            <p:ph type="sldNum" sz="quarter" idx="12"/>
          </p:nvPr>
        </p:nvSpPr>
        <p:spPr/>
        <p:txBody>
          <a:bodyPr/>
          <a:lstStyle/>
          <a:p>
            <a:fld id="{A1C42433-71E6-3D48-97E4-0B35F3B1FF06}" type="slidenum">
              <a:rPr lang="en-US" smtClean="0"/>
              <a:t>1</a:t>
            </a:fld>
            <a:endParaRPr lang="en-US"/>
          </a:p>
        </p:txBody>
      </p:sp>
    </p:spTree>
    <p:extLst>
      <p:ext uri="{BB962C8B-B14F-4D97-AF65-F5344CB8AC3E}">
        <p14:creationId xmlns:p14="http://schemas.microsoft.com/office/powerpoint/2010/main" val="19352928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Lifestyles and Per Capita Emissions</a:t>
            </a:r>
            <a:br>
              <a:rPr lang="en-US" dirty="0" smtClean="0"/>
            </a:br>
            <a:r>
              <a:rPr lang="en-US" dirty="0" smtClean="0"/>
              <a:t>For Different Countries</a:t>
            </a:r>
            <a:endParaRPr lang="en-US" dirty="0"/>
          </a:p>
        </p:txBody>
      </p:sp>
      <p:sp>
        <p:nvSpPr>
          <p:cNvPr id="3" name="Content Placeholder 2"/>
          <p:cNvSpPr>
            <a:spLocks noGrp="1"/>
          </p:cNvSpPr>
          <p:nvPr>
            <p:ph idx="1"/>
          </p:nvPr>
        </p:nvSpPr>
        <p:spPr/>
        <p:txBody>
          <a:bodyPr/>
          <a:lstStyle/>
          <a:p>
            <a:r>
              <a:rPr lang="en-US" dirty="0"/>
              <a:t>The lifestyles described in </a:t>
            </a:r>
            <a:r>
              <a:rPr lang="en-US" dirty="0" smtClean="0"/>
              <a:t>the last activity </a:t>
            </a:r>
            <a:r>
              <a:rPr lang="en-US" dirty="0"/>
              <a:t>were loosely based on average lifestyles for </a:t>
            </a:r>
            <a:r>
              <a:rPr lang="en-US" dirty="0" smtClean="0"/>
              <a:t>four </a:t>
            </a:r>
            <a:r>
              <a:rPr lang="en-US" dirty="0"/>
              <a:t>countries. </a:t>
            </a:r>
            <a:endParaRPr lang="en-US" dirty="0" smtClean="0"/>
          </a:p>
          <a:p>
            <a:r>
              <a:rPr lang="en-US" dirty="0" smtClean="0"/>
              <a:t>Which countries do you think are represented by lifestyle choices A, B, C, and D?</a:t>
            </a:r>
          </a:p>
          <a:p>
            <a:r>
              <a:rPr lang="en-US" dirty="0" smtClean="0"/>
              <a:t>What information are you using to guess? </a:t>
            </a:r>
            <a:endParaRPr lang="en-US" dirty="0"/>
          </a:p>
        </p:txBody>
      </p:sp>
      <p:sp>
        <p:nvSpPr>
          <p:cNvPr id="4" name="Slide Number Placeholder 3"/>
          <p:cNvSpPr>
            <a:spLocks noGrp="1"/>
          </p:cNvSpPr>
          <p:nvPr>
            <p:ph type="sldNum" sz="quarter" idx="12"/>
          </p:nvPr>
        </p:nvSpPr>
        <p:spPr/>
        <p:txBody>
          <a:bodyPr/>
          <a:lstStyle/>
          <a:p>
            <a:fld id="{A1C42433-71E6-3D48-97E4-0B35F3B1FF06}" type="slidenum">
              <a:rPr lang="en-US" smtClean="0"/>
              <a:t>2</a:t>
            </a:fld>
            <a:endParaRPr lang="en-US"/>
          </a:p>
        </p:txBody>
      </p:sp>
    </p:spTree>
    <p:extLst>
      <p:ext uri="{BB962C8B-B14F-4D97-AF65-F5344CB8AC3E}">
        <p14:creationId xmlns:p14="http://schemas.microsoft.com/office/powerpoint/2010/main" val="19980301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Carbon Dioxide Emissions by Country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9958497"/>
              </p:ext>
            </p:extLst>
          </p:nvPr>
        </p:nvGraphicFramePr>
        <p:xfrm>
          <a:off x="457200" y="1569220"/>
          <a:ext cx="8229600" cy="2804160"/>
        </p:xfrm>
        <a:graphic>
          <a:graphicData uri="http://schemas.openxmlformats.org/drawingml/2006/table">
            <a:tbl>
              <a:tblPr firstRow="1" bandRow="1">
                <a:tableStyleId>{5C22544A-7EE6-4342-B048-85BDC9FD1C3A}</a:tableStyleId>
              </a:tblPr>
              <a:tblGrid>
                <a:gridCol w="1246531"/>
                <a:gridCol w="1827638"/>
                <a:gridCol w="1863591"/>
                <a:gridCol w="1645920"/>
                <a:gridCol w="1645920"/>
              </a:tblGrid>
              <a:tr h="370840">
                <a:tc>
                  <a:txBody>
                    <a:bodyPr/>
                    <a:lstStyle/>
                    <a:p>
                      <a:r>
                        <a:rPr lang="en-US" sz="2200" dirty="0" smtClean="0"/>
                        <a:t>Lifestyle Choice</a:t>
                      </a:r>
                      <a:endParaRPr lang="en-US" sz="2200" dirty="0"/>
                    </a:p>
                  </a:txBody>
                  <a:tcPr/>
                </a:tc>
                <a:tc>
                  <a:txBody>
                    <a:bodyPr/>
                    <a:lstStyle/>
                    <a:p>
                      <a:r>
                        <a:rPr lang="en-US" sz="2200" dirty="0" smtClean="0"/>
                        <a:t>Country</a:t>
                      </a:r>
                      <a:endParaRPr lang="en-US" sz="2200" dirty="0"/>
                    </a:p>
                  </a:txBody>
                  <a:tcPr/>
                </a:tc>
                <a:tc>
                  <a:txBody>
                    <a:bodyPr/>
                    <a:lstStyle/>
                    <a:p>
                      <a:r>
                        <a:rPr lang="en-US" sz="2200" dirty="0" smtClean="0"/>
                        <a:t>CO</a:t>
                      </a:r>
                      <a:r>
                        <a:rPr lang="en-US" sz="2200" baseline="-25000" dirty="0" smtClean="0"/>
                        <a:t>2</a:t>
                      </a:r>
                      <a:r>
                        <a:rPr lang="en-US" sz="2200" baseline="0" dirty="0" smtClean="0"/>
                        <a:t> Emissions</a:t>
                      </a:r>
                    </a:p>
                    <a:p>
                      <a:r>
                        <a:rPr lang="en-US" sz="2200" baseline="0" dirty="0" smtClean="0"/>
                        <a:t>(</a:t>
                      </a:r>
                      <a:r>
                        <a:rPr lang="en-US" sz="2200" baseline="0" dirty="0" err="1" smtClean="0"/>
                        <a:t>lbs</a:t>
                      </a:r>
                      <a:r>
                        <a:rPr lang="en-US" sz="2200" baseline="0" dirty="0" smtClean="0"/>
                        <a:t>/</a:t>
                      </a:r>
                      <a:r>
                        <a:rPr lang="en-US" sz="2200" baseline="0" dirty="0" err="1" smtClean="0"/>
                        <a:t>yr</a:t>
                      </a:r>
                      <a:r>
                        <a:rPr lang="en-US" sz="2200" baseline="0" dirty="0" smtClean="0"/>
                        <a:t>/person)</a:t>
                      </a:r>
                      <a:endParaRPr lang="en-US" sz="2200" dirty="0"/>
                    </a:p>
                  </a:txBody>
                  <a:tcPr/>
                </a:tc>
                <a:tc>
                  <a:txBody>
                    <a:bodyPr/>
                    <a:lstStyle/>
                    <a:p>
                      <a:r>
                        <a:rPr lang="en-US" sz="2200" dirty="0" smtClean="0"/>
                        <a:t>Weight in School Buses</a:t>
                      </a:r>
                      <a:endParaRPr lang="en-US" sz="2200" dirty="0"/>
                    </a:p>
                  </a:txBody>
                  <a:tcPr/>
                </a:tc>
                <a:tc>
                  <a:txBody>
                    <a:bodyPr/>
                    <a:lstStyle/>
                    <a:p>
                      <a:r>
                        <a:rPr lang="en-US" sz="2200" dirty="0" smtClean="0"/>
                        <a:t>Volume in School Buses</a:t>
                      </a:r>
                      <a:endParaRPr lang="en-US" sz="2200" dirty="0"/>
                    </a:p>
                  </a:txBody>
                  <a:tcPr/>
                </a:tc>
              </a:tr>
              <a:tr h="370840">
                <a:tc>
                  <a:txBody>
                    <a:bodyPr/>
                    <a:lstStyle/>
                    <a:p>
                      <a:r>
                        <a:rPr lang="en-US" sz="2200" dirty="0" smtClean="0"/>
                        <a:t>A</a:t>
                      </a:r>
                      <a:endParaRPr lang="en-US" sz="2200" dirty="0"/>
                    </a:p>
                  </a:txBody>
                  <a:tcPr/>
                </a:tc>
                <a:tc>
                  <a:txBody>
                    <a:bodyPr/>
                    <a:lstStyle/>
                    <a:p>
                      <a:r>
                        <a:rPr lang="en-US" sz="2200" dirty="0" smtClean="0"/>
                        <a:t>United States</a:t>
                      </a:r>
                      <a:endParaRPr lang="en-US" sz="2200" dirty="0"/>
                    </a:p>
                  </a:txBody>
                  <a:tcPr/>
                </a:tc>
                <a:tc>
                  <a:txBody>
                    <a:bodyPr/>
                    <a:lstStyle/>
                    <a:p>
                      <a:r>
                        <a:rPr lang="en-US" sz="2200" dirty="0" smtClean="0"/>
                        <a:t>44,000 </a:t>
                      </a:r>
                      <a:r>
                        <a:rPr lang="en-US" sz="2200" dirty="0" err="1" smtClean="0"/>
                        <a:t>lbs</a:t>
                      </a:r>
                      <a:endParaRPr lang="en-US" sz="2200" dirty="0"/>
                    </a:p>
                  </a:txBody>
                  <a:tcPr/>
                </a:tc>
                <a:tc>
                  <a:txBody>
                    <a:bodyPr/>
                    <a:lstStyle/>
                    <a:p>
                      <a:r>
                        <a:rPr lang="en-US" sz="2200" dirty="0" smtClean="0"/>
                        <a:t>1.75 buses</a:t>
                      </a:r>
                      <a:endParaRPr lang="en-US" sz="2200" dirty="0"/>
                    </a:p>
                  </a:txBody>
                  <a:tcPr/>
                </a:tc>
                <a:tc>
                  <a:txBody>
                    <a:bodyPr/>
                    <a:lstStyle/>
                    <a:p>
                      <a:r>
                        <a:rPr lang="en-US" sz="2200" dirty="0" smtClean="0"/>
                        <a:t>157 buses</a:t>
                      </a:r>
                      <a:endParaRPr lang="en-US" sz="2200" dirty="0"/>
                    </a:p>
                  </a:txBody>
                  <a:tcPr/>
                </a:tc>
              </a:tr>
              <a:tr h="370840">
                <a:tc>
                  <a:txBody>
                    <a:bodyPr/>
                    <a:lstStyle/>
                    <a:p>
                      <a:r>
                        <a:rPr lang="en-US" sz="2200" dirty="0" smtClean="0"/>
                        <a:t>B</a:t>
                      </a:r>
                      <a:endParaRPr lang="en-US" sz="2200" dirty="0"/>
                    </a:p>
                  </a:txBody>
                  <a:tcPr/>
                </a:tc>
                <a:tc>
                  <a:txBody>
                    <a:bodyPr/>
                    <a:lstStyle/>
                    <a:p>
                      <a:r>
                        <a:rPr lang="en-US" sz="2200" dirty="0" smtClean="0"/>
                        <a:t>China</a:t>
                      </a:r>
                      <a:endParaRPr lang="en-US" sz="2200" dirty="0"/>
                    </a:p>
                  </a:txBody>
                  <a:tcPr/>
                </a:tc>
                <a:tc>
                  <a:txBody>
                    <a:bodyPr/>
                    <a:lstStyle/>
                    <a:p>
                      <a:r>
                        <a:rPr lang="en-US" sz="2200" dirty="0" smtClean="0"/>
                        <a:t>9,500 </a:t>
                      </a:r>
                      <a:r>
                        <a:rPr lang="en-US" sz="2200" dirty="0" err="1" smtClean="0"/>
                        <a:t>lbs</a:t>
                      </a:r>
                      <a:endParaRPr lang="en-US" sz="2200" dirty="0"/>
                    </a:p>
                  </a:txBody>
                  <a:tcPr/>
                </a:tc>
                <a:tc>
                  <a:txBody>
                    <a:bodyPr/>
                    <a:lstStyle/>
                    <a:p>
                      <a:r>
                        <a:rPr lang="en-US" sz="2200" dirty="0" smtClean="0"/>
                        <a:t>0.4 buses</a:t>
                      </a:r>
                      <a:endParaRPr lang="en-US" sz="2200" dirty="0"/>
                    </a:p>
                  </a:txBody>
                  <a:tcPr/>
                </a:tc>
                <a:tc>
                  <a:txBody>
                    <a:bodyPr/>
                    <a:lstStyle/>
                    <a:p>
                      <a:r>
                        <a:rPr lang="en-US" sz="2200" dirty="0" smtClean="0"/>
                        <a:t>34 buses</a:t>
                      </a:r>
                      <a:endParaRPr lang="en-US" sz="2200" dirty="0"/>
                    </a:p>
                  </a:txBody>
                  <a:tcPr/>
                </a:tc>
              </a:tr>
              <a:tr h="370840">
                <a:tc>
                  <a:txBody>
                    <a:bodyPr/>
                    <a:lstStyle/>
                    <a:p>
                      <a:r>
                        <a:rPr lang="en-US" sz="2200" dirty="0" smtClean="0"/>
                        <a:t>C</a:t>
                      </a:r>
                      <a:endParaRPr lang="en-US" sz="2200" dirty="0"/>
                    </a:p>
                  </a:txBody>
                  <a:tcPr/>
                </a:tc>
                <a:tc>
                  <a:txBody>
                    <a:bodyPr/>
                    <a:lstStyle/>
                    <a:p>
                      <a:r>
                        <a:rPr lang="en-US" sz="2200" dirty="0" smtClean="0"/>
                        <a:t>Ethiopia</a:t>
                      </a:r>
                      <a:endParaRPr lang="en-US" sz="2200" dirty="0"/>
                    </a:p>
                  </a:txBody>
                  <a:tcPr/>
                </a:tc>
                <a:tc>
                  <a:txBody>
                    <a:bodyPr/>
                    <a:lstStyle/>
                    <a:p>
                      <a:r>
                        <a:rPr lang="en-US" sz="2200" dirty="0" smtClean="0"/>
                        <a:t>220 </a:t>
                      </a:r>
                      <a:r>
                        <a:rPr lang="en-US" sz="2200" dirty="0" err="1" smtClean="0"/>
                        <a:t>lbs</a:t>
                      </a:r>
                      <a:endParaRPr lang="en-US" sz="2200" dirty="0"/>
                    </a:p>
                  </a:txBody>
                  <a:tcPr/>
                </a:tc>
                <a:tc>
                  <a:txBody>
                    <a:bodyPr/>
                    <a:lstStyle/>
                    <a:p>
                      <a:r>
                        <a:rPr lang="en-US" sz="2200" dirty="0" smtClean="0"/>
                        <a:t>0.01 buses</a:t>
                      </a:r>
                      <a:endParaRPr lang="en-US" sz="2200" dirty="0"/>
                    </a:p>
                  </a:txBody>
                  <a:tcPr/>
                </a:tc>
                <a:tc>
                  <a:txBody>
                    <a:bodyPr/>
                    <a:lstStyle/>
                    <a:p>
                      <a:r>
                        <a:rPr lang="en-US" sz="2200" dirty="0" smtClean="0"/>
                        <a:t>0.75 buses</a:t>
                      </a:r>
                      <a:endParaRPr lang="en-US" sz="2200" dirty="0"/>
                    </a:p>
                  </a:txBody>
                  <a:tcPr/>
                </a:tc>
              </a:tr>
              <a:tr h="370840">
                <a:tc>
                  <a:txBody>
                    <a:bodyPr/>
                    <a:lstStyle/>
                    <a:p>
                      <a:r>
                        <a:rPr lang="en-US" sz="2200" dirty="0" smtClean="0"/>
                        <a:t>D</a:t>
                      </a:r>
                      <a:endParaRPr lang="en-US" sz="2200" dirty="0"/>
                    </a:p>
                  </a:txBody>
                  <a:tcPr/>
                </a:tc>
                <a:tc>
                  <a:txBody>
                    <a:bodyPr/>
                    <a:lstStyle/>
                    <a:p>
                      <a:r>
                        <a:rPr lang="en-US" sz="2200" dirty="0" smtClean="0"/>
                        <a:t>France</a:t>
                      </a:r>
                      <a:endParaRPr lang="en-US" sz="2200" dirty="0"/>
                    </a:p>
                  </a:txBody>
                  <a:tcPr/>
                </a:tc>
                <a:tc>
                  <a:txBody>
                    <a:bodyPr/>
                    <a:lstStyle/>
                    <a:p>
                      <a:r>
                        <a:rPr lang="en-US" sz="2200" dirty="0" smtClean="0"/>
                        <a:t>14,600 </a:t>
                      </a:r>
                      <a:r>
                        <a:rPr lang="en-US" sz="2200" dirty="0" err="1" smtClean="0"/>
                        <a:t>lbs</a:t>
                      </a:r>
                      <a:endParaRPr lang="en-US" sz="2200" dirty="0"/>
                    </a:p>
                  </a:txBody>
                  <a:tcPr/>
                </a:tc>
                <a:tc>
                  <a:txBody>
                    <a:bodyPr/>
                    <a:lstStyle/>
                    <a:p>
                      <a:r>
                        <a:rPr lang="en-US" sz="2200" dirty="0" smtClean="0"/>
                        <a:t>0.6 buses</a:t>
                      </a:r>
                      <a:endParaRPr lang="en-US" sz="2200" dirty="0"/>
                    </a:p>
                  </a:txBody>
                  <a:tcPr/>
                </a:tc>
                <a:tc>
                  <a:txBody>
                    <a:bodyPr/>
                    <a:lstStyle/>
                    <a:p>
                      <a:r>
                        <a:rPr lang="en-US" sz="2200" dirty="0" smtClean="0"/>
                        <a:t>52 buses</a:t>
                      </a:r>
                      <a:endParaRPr lang="en-US" sz="2200" dirty="0"/>
                    </a:p>
                  </a:txBody>
                  <a:tcPr/>
                </a:tc>
              </a:tr>
            </a:tbl>
          </a:graphicData>
        </a:graphic>
      </p:graphicFrame>
      <p:sp>
        <p:nvSpPr>
          <p:cNvPr id="3" name="Slide Number Placeholder 2"/>
          <p:cNvSpPr>
            <a:spLocks noGrp="1"/>
          </p:cNvSpPr>
          <p:nvPr>
            <p:ph type="sldNum" sz="quarter" idx="12"/>
          </p:nvPr>
        </p:nvSpPr>
        <p:spPr/>
        <p:txBody>
          <a:bodyPr/>
          <a:lstStyle/>
          <a:p>
            <a:fld id="{A1C42433-71E6-3D48-97E4-0B35F3B1FF06}" type="slidenum">
              <a:rPr lang="en-US" smtClean="0"/>
              <a:t>3</a:t>
            </a:fld>
            <a:endParaRPr lang="en-US"/>
          </a:p>
        </p:txBody>
      </p:sp>
      <p:sp>
        <p:nvSpPr>
          <p:cNvPr id="5" name="TextBox 4"/>
          <p:cNvSpPr txBox="1"/>
          <p:nvPr/>
        </p:nvSpPr>
        <p:spPr>
          <a:xfrm>
            <a:off x="457201" y="4961494"/>
            <a:ext cx="7673868" cy="954107"/>
          </a:xfrm>
          <a:prstGeom prst="rect">
            <a:avLst/>
          </a:prstGeom>
          <a:noFill/>
        </p:spPr>
        <p:txBody>
          <a:bodyPr wrap="square" rtlCol="0">
            <a:spAutoFit/>
          </a:bodyPr>
          <a:lstStyle/>
          <a:p>
            <a:pPr algn="ctr"/>
            <a:r>
              <a:rPr lang="en-US" sz="2800" dirty="0" smtClean="0"/>
              <a:t>Which country emits the most? Which emits the least?</a:t>
            </a:r>
            <a:endParaRPr lang="en-US" sz="2800" dirty="0"/>
          </a:p>
        </p:txBody>
      </p:sp>
    </p:spTree>
    <p:extLst>
      <p:ext uri="{BB962C8B-B14F-4D97-AF65-F5344CB8AC3E}">
        <p14:creationId xmlns:p14="http://schemas.microsoft.com/office/powerpoint/2010/main" val="30372420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53800"/>
            <a:ext cx="8229600" cy="2689084"/>
          </a:xfrm>
        </p:spPr>
        <p:txBody>
          <a:bodyPr>
            <a:normAutofit/>
          </a:bodyPr>
          <a:lstStyle/>
          <a:p>
            <a:pPr marL="0" indent="0">
              <a:buNone/>
            </a:pPr>
            <a:r>
              <a:rPr lang="en-US" dirty="0"/>
              <a:t>Why do you think these countries have different carbon emissions? </a:t>
            </a:r>
          </a:p>
          <a:p>
            <a:pPr marL="0" indent="0">
              <a:buNone/>
            </a:pPr>
            <a:r>
              <a:rPr lang="en-US" dirty="0" smtClean="0"/>
              <a:t>Use </a:t>
            </a:r>
            <a:r>
              <a:rPr lang="en-US" dirty="0"/>
              <a:t>information you know about each country to suggest reasons for this. </a:t>
            </a:r>
          </a:p>
        </p:txBody>
      </p:sp>
      <p:graphicFrame>
        <p:nvGraphicFramePr>
          <p:cNvPr id="4" name="Content Placeholder 3"/>
          <p:cNvGraphicFramePr>
            <a:graphicFrameLocks/>
          </p:cNvGraphicFramePr>
          <p:nvPr>
            <p:extLst>
              <p:ext uri="{D42A27DB-BD31-4B8C-83A1-F6EECF244321}">
                <p14:modId xmlns:p14="http://schemas.microsoft.com/office/powerpoint/2010/main" val="3110660282"/>
              </p:ext>
            </p:extLst>
          </p:nvPr>
        </p:nvGraphicFramePr>
        <p:xfrm>
          <a:off x="457200" y="491569"/>
          <a:ext cx="8229600" cy="2804160"/>
        </p:xfrm>
        <a:graphic>
          <a:graphicData uri="http://schemas.openxmlformats.org/drawingml/2006/table">
            <a:tbl>
              <a:tblPr firstRow="1" bandRow="1">
                <a:tableStyleId>{5C22544A-7EE6-4342-B048-85BDC9FD1C3A}</a:tableStyleId>
              </a:tblPr>
              <a:tblGrid>
                <a:gridCol w="1246531"/>
                <a:gridCol w="1827638"/>
                <a:gridCol w="1863591"/>
                <a:gridCol w="1645920"/>
                <a:gridCol w="1645920"/>
              </a:tblGrid>
              <a:tr h="370840">
                <a:tc>
                  <a:txBody>
                    <a:bodyPr/>
                    <a:lstStyle/>
                    <a:p>
                      <a:r>
                        <a:rPr lang="en-US" sz="2200" dirty="0" smtClean="0"/>
                        <a:t>Lifestyle Choice</a:t>
                      </a:r>
                      <a:endParaRPr lang="en-US" sz="2200" dirty="0"/>
                    </a:p>
                  </a:txBody>
                  <a:tcPr/>
                </a:tc>
                <a:tc>
                  <a:txBody>
                    <a:bodyPr/>
                    <a:lstStyle/>
                    <a:p>
                      <a:r>
                        <a:rPr lang="en-US" sz="2200" dirty="0" smtClean="0"/>
                        <a:t>Country</a:t>
                      </a:r>
                      <a:endParaRPr lang="en-US" sz="2200" dirty="0"/>
                    </a:p>
                  </a:txBody>
                  <a:tcPr/>
                </a:tc>
                <a:tc>
                  <a:txBody>
                    <a:bodyPr/>
                    <a:lstStyle/>
                    <a:p>
                      <a:r>
                        <a:rPr lang="en-US" sz="2200" dirty="0" smtClean="0"/>
                        <a:t>CO</a:t>
                      </a:r>
                      <a:r>
                        <a:rPr lang="en-US" sz="2200" baseline="-25000" dirty="0" smtClean="0"/>
                        <a:t>2</a:t>
                      </a:r>
                      <a:r>
                        <a:rPr lang="en-US" sz="2200" baseline="0" dirty="0" smtClean="0"/>
                        <a:t> Emissions</a:t>
                      </a:r>
                    </a:p>
                    <a:p>
                      <a:r>
                        <a:rPr lang="en-US" sz="2200" baseline="0" dirty="0" smtClean="0"/>
                        <a:t>(</a:t>
                      </a:r>
                      <a:r>
                        <a:rPr lang="en-US" sz="2200" baseline="0" dirty="0" err="1" smtClean="0"/>
                        <a:t>lbs</a:t>
                      </a:r>
                      <a:r>
                        <a:rPr lang="en-US" sz="2200" baseline="0" dirty="0" smtClean="0"/>
                        <a:t>/</a:t>
                      </a:r>
                      <a:r>
                        <a:rPr lang="en-US" sz="2200" baseline="0" dirty="0" err="1" smtClean="0"/>
                        <a:t>yr</a:t>
                      </a:r>
                      <a:r>
                        <a:rPr lang="en-US" sz="2200" baseline="0" dirty="0" smtClean="0"/>
                        <a:t>/person)</a:t>
                      </a:r>
                      <a:endParaRPr lang="en-US" sz="2200" dirty="0"/>
                    </a:p>
                  </a:txBody>
                  <a:tcPr/>
                </a:tc>
                <a:tc>
                  <a:txBody>
                    <a:bodyPr/>
                    <a:lstStyle/>
                    <a:p>
                      <a:r>
                        <a:rPr lang="en-US" sz="2200" dirty="0" smtClean="0"/>
                        <a:t>Weight in School Buses</a:t>
                      </a:r>
                      <a:endParaRPr lang="en-US" sz="2200" dirty="0"/>
                    </a:p>
                  </a:txBody>
                  <a:tcPr/>
                </a:tc>
                <a:tc>
                  <a:txBody>
                    <a:bodyPr/>
                    <a:lstStyle/>
                    <a:p>
                      <a:r>
                        <a:rPr lang="en-US" sz="2200" dirty="0" smtClean="0"/>
                        <a:t>Volume in School Buses</a:t>
                      </a:r>
                      <a:endParaRPr lang="en-US" sz="2200" dirty="0"/>
                    </a:p>
                  </a:txBody>
                  <a:tcPr/>
                </a:tc>
              </a:tr>
              <a:tr h="370840">
                <a:tc>
                  <a:txBody>
                    <a:bodyPr/>
                    <a:lstStyle/>
                    <a:p>
                      <a:r>
                        <a:rPr lang="en-US" sz="2200" dirty="0" smtClean="0"/>
                        <a:t>A</a:t>
                      </a:r>
                      <a:endParaRPr lang="en-US" sz="2200" dirty="0"/>
                    </a:p>
                  </a:txBody>
                  <a:tcPr/>
                </a:tc>
                <a:tc>
                  <a:txBody>
                    <a:bodyPr/>
                    <a:lstStyle/>
                    <a:p>
                      <a:r>
                        <a:rPr lang="en-US" sz="2200" dirty="0" smtClean="0"/>
                        <a:t>United States</a:t>
                      </a:r>
                      <a:endParaRPr lang="en-US" sz="2200" dirty="0"/>
                    </a:p>
                  </a:txBody>
                  <a:tcPr/>
                </a:tc>
                <a:tc>
                  <a:txBody>
                    <a:bodyPr/>
                    <a:lstStyle/>
                    <a:p>
                      <a:r>
                        <a:rPr lang="en-US" sz="2200" dirty="0" smtClean="0"/>
                        <a:t>44,000 </a:t>
                      </a:r>
                      <a:r>
                        <a:rPr lang="en-US" sz="2200" dirty="0" err="1" smtClean="0"/>
                        <a:t>lbs</a:t>
                      </a:r>
                      <a:endParaRPr lang="en-US" sz="2200" dirty="0"/>
                    </a:p>
                  </a:txBody>
                  <a:tcPr/>
                </a:tc>
                <a:tc>
                  <a:txBody>
                    <a:bodyPr/>
                    <a:lstStyle/>
                    <a:p>
                      <a:r>
                        <a:rPr lang="en-US" sz="2200" dirty="0" smtClean="0"/>
                        <a:t>1.75 buses</a:t>
                      </a:r>
                      <a:endParaRPr lang="en-US" sz="2200" dirty="0"/>
                    </a:p>
                  </a:txBody>
                  <a:tcPr/>
                </a:tc>
                <a:tc>
                  <a:txBody>
                    <a:bodyPr/>
                    <a:lstStyle/>
                    <a:p>
                      <a:r>
                        <a:rPr lang="en-US" sz="2200" dirty="0" smtClean="0"/>
                        <a:t>157 buses</a:t>
                      </a:r>
                      <a:endParaRPr lang="en-US" sz="2200" dirty="0"/>
                    </a:p>
                  </a:txBody>
                  <a:tcPr/>
                </a:tc>
              </a:tr>
              <a:tr h="370840">
                <a:tc>
                  <a:txBody>
                    <a:bodyPr/>
                    <a:lstStyle/>
                    <a:p>
                      <a:r>
                        <a:rPr lang="en-US" sz="2200" dirty="0" smtClean="0"/>
                        <a:t>B</a:t>
                      </a:r>
                      <a:endParaRPr lang="en-US" sz="2200" dirty="0"/>
                    </a:p>
                  </a:txBody>
                  <a:tcPr/>
                </a:tc>
                <a:tc>
                  <a:txBody>
                    <a:bodyPr/>
                    <a:lstStyle/>
                    <a:p>
                      <a:r>
                        <a:rPr lang="en-US" sz="2200" dirty="0" smtClean="0"/>
                        <a:t>China</a:t>
                      </a:r>
                      <a:endParaRPr lang="en-US" sz="2200" dirty="0"/>
                    </a:p>
                  </a:txBody>
                  <a:tcPr/>
                </a:tc>
                <a:tc>
                  <a:txBody>
                    <a:bodyPr/>
                    <a:lstStyle/>
                    <a:p>
                      <a:r>
                        <a:rPr lang="en-US" sz="2200" dirty="0" smtClean="0"/>
                        <a:t>9,500 </a:t>
                      </a:r>
                      <a:r>
                        <a:rPr lang="en-US" sz="2200" dirty="0" err="1" smtClean="0"/>
                        <a:t>lbs</a:t>
                      </a:r>
                      <a:endParaRPr lang="en-US" sz="2200" dirty="0"/>
                    </a:p>
                  </a:txBody>
                  <a:tcPr/>
                </a:tc>
                <a:tc>
                  <a:txBody>
                    <a:bodyPr/>
                    <a:lstStyle/>
                    <a:p>
                      <a:r>
                        <a:rPr lang="en-US" sz="2200" dirty="0" smtClean="0"/>
                        <a:t>0.4 buses</a:t>
                      </a:r>
                      <a:endParaRPr lang="en-US" sz="2200" dirty="0"/>
                    </a:p>
                  </a:txBody>
                  <a:tcPr/>
                </a:tc>
                <a:tc>
                  <a:txBody>
                    <a:bodyPr/>
                    <a:lstStyle/>
                    <a:p>
                      <a:r>
                        <a:rPr lang="en-US" sz="2200" dirty="0" smtClean="0"/>
                        <a:t>34 buses</a:t>
                      </a:r>
                      <a:endParaRPr lang="en-US" sz="2200" dirty="0"/>
                    </a:p>
                  </a:txBody>
                  <a:tcPr/>
                </a:tc>
              </a:tr>
              <a:tr h="370840">
                <a:tc>
                  <a:txBody>
                    <a:bodyPr/>
                    <a:lstStyle/>
                    <a:p>
                      <a:r>
                        <a:rPr lang="en-US" sz="2200" dirty="0" smtClean="0"/>
                        <a:t>C</a:t>
                      </a:r>
                      <a:endParaRPr lang="en-US" sz="2200" dirty="0"/>
                    </a:p>
                  </a:txBody>
                  <a:tcPr/>
                </a:tc>
                <a:tc>
                  <a:txBody>
                    <a:bodyPr/>
                    <a:lstStyle/>
                    <a:p>
                      <a:r>
                        <a:rPr lang="en-US" sz="2200" dirty="0" smtClean="0"/>
                        <a:t>Ethiopia</a:t>
                      </a:r>
                      <a:endParaRPr lang="en-US" sz="2200" dirty="0"/>
                    </a:p>
                  </a:txBody>
                  <a:tcPr/>
                </a:tc>
                <a:tc>
                  <a:txBody>
                    <a:bodyPr/>
                    <a:lstStyle/>
                    <a:p>
                      <a:r>
                        <a:rPr lang="en-US" sz="2200" dirty="0" smtClean="0"/>
                        <a:t>220 </a:t>
                      </a:r>
                      <a:r>
                        <a:rPr lang="en-US" sz="2200" dirty="0" err="1" smtClean="0"/>
                        <a:t>lbs</a:t>
                      </a:r>
                      <a:endParaRPr lang="en-US" sz="2200" dirty="0"/>
                    </a:p>
                  </a:txBody>
                  <a:tcPr/>
                </a:tc>
                <a:tc>
                  <a:txBody>
                    <a:bodyPr/>
                    <a:lstStyle/>
                    <a:p>
                      <a:r>
                        <a:rPr lang="en-US" sz="2200" dirty="0" smtClean="0"/>
                        <a:t>0.01 buses</a:t>
                      </a:r>
                      <a:endParaRPr lang="en-US" sz="2200" dirty="0"/>
                    </a:p>
                  </a:txBody>
                  <a:tcPr/>
                </a:tc>
                <a:tc>
                  <a:txBody>
                    <a:bodyPr/>
                    <a:lstStyle/>
                    <a:p>
                      <a:r>
                        <a:rPr lang="en-US" sz="2200" dirty="0" smtClean="0"/>
                        <a:t>0.75 buses</a:t>
                      </a:r>
                      <a:endParaRPr lang="en-US" sz="2200" dirty="0"/>
                    </a:p>
                  </a:txBody>
                  <a:tcPr/>
                </a:tc>
              </a:tr>
              <a:tr h="370840">
                <a:tc>
                  <a:txBody>
                    <a:bodyPr/>
                    <a:lstStyle/>
                    <a:p>
                      <a:r>
                        <a:rPr lang="en-US" sz="2200" dirty="0" smtClean="0"/>
                        <a:t>D</a:t>
                      </a:r>
                      <a:endParaRPr lang="en-US" sz="2200" dirty="0"/>
                    </a:p>
                  </a:txBody>
                  <a:tcPr/>
                </a:tc>
                <a:tc>
                  <a:txBody>
                    <a:bodyPr/>
                    <a:lstStyle/>
                    <a:p>
                      <a:r>
                        <a:rPr lang="en-US" sz="2200" dirty="0" smtClean="0"/>
                        <a:t>France</a:t>
                      </a:r>
                      <a:endParaRPr lang="en-US" sz="2200" dirty="0"/>
                    </a:p>
                  </a:txBody>
                  <a:tcPr/>
                </a:tc>
                <a:tc>
                  <a:txBody>
                    <a:bodyPr/>
                    <a:lstStyle/>
                    <a:p>
                      <a:r>
                        <a:rPr lang="en-US" sz="2200" dirty="0" smtClean="0"/>
                        <a:t>14,600 </a:t>
                      </a:r>
                      <a:r>
                        <a:rPr lang="en-US" sz="2200" dirty="0" err="1" smtClean="0"/>
                        <a:t>lbs</a:t>
                      </a:r>
                      <a:endParaRPr lang="en-US" sz="2200" dirty="0"/>
                    </a:p>
                  </a:txBody>
                  <a:tcPr/>
                </a:tc>
                <a:tc>
                  <a:txBody>
                    <a:bodyPr/>
                    <a:lstStyle/>
                    <a:p>
                      <a:r>
                        <a:rPr lang="en-US" sz="2200" dirty="0" smtClean="0"/>
                        <a:t>0.6 buses</a:t>
                      </a:r>
                      <a:endParaRPr lang="en-US" sz="2200" dirty="0"/>
                    </a:p>
                  </a:txBody>
                  <a:tcPr/>
                </a:tc>
                <a:tc>
                  <a:txBody>
                    <a:bodyPr/>
                    <a:lstStyle/>
                    <a:p>
                      <a:r>
                        <a:rPr lang="en-US" sz="2200" dirty="0" smtClean="0"/>
                        <a:t>52 buses</a:t>
                      </a:r>
                      <a:endParaRPr lang="en-US" sz="2200" dirty="0"/>
                    </a:p>
                  </a:txBody>
                  <a:tcPr/>
                </a:tc>
              </a:tr>
            </a:tbl>
          </a:graphicData>
        </a:graphic>
      </p:graphicFrame>
      <p:sp>
        <p:nvSpPr>
          <p:cNvPr id="2" name="Slide Number Placeholder 1"/>
          <p:cNvSpPr>
            <a:spLocks noGrp="1"/>
          </p:cNvSpPr>
          <p:nvPr>
            <p:ph type="sldNum" sz="quarter" idx="12"/>
          </p:nvPr>
        </p:nvSpPr>
        <p:spPr/>
        <p:txBody>
          <a:bodyPr/>
          <a:lstStyle/>
          <a:p>
            <a:fld id="{A1C42433-71E6-3D48-97E4-0B35F3B1FF06}" type="slidenum">
              <a:rPr lang="en-US" smtClean="0"/>
              <a:t>4</a:t>
            </a:fld>
            <a:endParaRPr lang="en-US"/>
          </a:p>
        </p:txBody>
      </p:sp>
    </p:spTree>
    <p:extLst>
      <p:ext uri="{BB962C8B-B14F-4D97-AF65-F5344CB8AC3E}">
        <p14:creationId xmlns:p14="http://schemas.microsoft.com/office/powerpoint/2010/main" val="4940966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104" y="147693"/>
            <a:ext cx="5635775" cy="2023247"/>
          </a:xfrm>
        </p:spPr>
        <p:txBody>
          <a:bodyPr>
            <a:normAutofit fontScale="90000"/>
          </a:bodyPr>
          <a:lstStyle/>
          <a:p>
            <a:r>
              <a:rPr lang="en-US" dirty="0" smtClean="0"/>
              <a:t>Discussion Questions </a:t>
            </a:r>
            <a:br>
              <a:rPr lang="en-US" dirty="0" smtClean="0"/>
            </a:br>
            <a:r>
              <a:rPr lang="en-US" sz="2200" i="1" dirty="0" smtClean="0"/>
              <a:t>For each question, think about your answer for 30 seconds. Then, take 1 minute to share your answer with a partner. Then, your teacher will ask some of your to share your answers with the class. </a:t>
            </a:r>
            <a:endParaRPr lang="en-US" i="1" dirty="0"/>
          </a:p>
        </p:txBody>
      </p:sp>
      <p:sp>
        <p:nvSpPr>
          <p:cNvPr id="3" name="Content Placeholder 2"/>
          <p:cNvSpPr>
            <a:spLocks noGrp="1"/>
          </p:cNvSpPr>
          <p:nvPr>
            <p:ph idx="1"/>
          </p:nvPr>
        </p:nvSpPr>
        <p:spPr>
          <a:xfrm>
            <a:off x="251026" y="2512770"/>
            <a:ext cx="8726854" cy="4312322"/>
          </a:xfrm>
        </p:spPr>
        <p:txBody>
          <a:bodyPr>
            <a:normAutofit fontScale="47500" lnSpcReduction="20000"/>
          </a:bodyPr>
          <a:lstStyle/>
          <a:p>
            <a:pPr marL="514350" indent="-514350">
              <a:buFont typeface="+mj-lt"/>
              <a:buAutoNum type="arabicPeriod"/>
            </a:pPr>
            <a:r>
              <a:rPr lang="en-US" sz="3800" dirty="0" smtClean="0"/>
              <a:t>How do you think these numbers are different from what they would have looked like 100 years ago? </a:t>
            </a:r>
          </a:p>
          <a:p>
            <a:pPr marL="514350" indent="-514350">
              <a:buFont typeface="+mj-lt"/>
              <a:buAutoNum type="arabicPeriod"/>
            </a:pPr>
            <a:r>
              <a:rPr lang="en-US" sz="3800" dirty="0" smtClean="0"/>
              <a:t>In this activity, you were allowed to make “choices” about which lifestyle you choose. Which of these things do you make “choices” about everyday, and which of these things are determined by where you live? </a:t>
            </a:r>
          </a:p>
          <a:p>
            <a:pPr marL="514350" indent="-514350">
              <a:buFont typeface="+mj-lt"/>
              <a:buAutoNum type="arabicPeriod"/>
            </a:pPr>
            <a:r>
              <a:rPr lang="en-US" sz="3800" dirty="0" smtClean="0"/>
              <a:t>How much “choice” does a person living in Ethiopia have about how she or he uses carbon every day? If a person from Ethiopia could play this game, what lifestyles do you think s/he would choose?</a:t>
            </a:r>
          </a:p>
          <a:p>
            <a:pPr marL="514350" indent="-514350">
              <a:buFont typeface="+mj-lt"/>
              <a:buAutoNum type="arabicPeriod"/>
            </a:pPr>
            <a:r>
              <a:rPr lang="en-US" sz="3800" dirty="0"/>
              <a:t>What are the consequences for the </a:t>
            </a:r>
            <a:r>
              <a:rPr lang="en-US" sz="3800" b="1" dirty="0"/>
              <a:t>environment</a:t>
            </a:r>
            <a:r>
              <a:rPr lang="en-US" sz="3800" dirty="0"/>
              <a:t> if we continue with our current lifestyles in the United States? What are the consequences for </a:t>
            </a:r>
            <a:r>
              <a:rPr lang="en-US" sz="3800" b="1" dirty="0"/>
              <a:t>people</a:t>
            </a:r>
            <a:r>
              <a:rPr lang="en-US" sz="3800" dirty="0"/>
              <a:t>? </a:t>
            </a:r>
            <a:endParaRPr lang="en-US" sz="3800" dirty="0" smtClean="0"/>
          </a:p>
          <a:p>
            <a:pPr marL="514350" indent="-514350">
              <a:buFont typeface="+mj-lt"/>
              <a:buAutoNum type="arabicPeriod"/>
            </a:pPr>
            <a:r>
              <a:rPr lang="en-US" sz="3800" dirty="0"/>
              <a:t>Carbon emissions cause an increase in global temperatures, which leads to </a:t>
            </a:r>
            <a:r>
              <a:rPr lang="en-US" sz="3800" dirty="0" smtClean="0"/>
              <a:t>weather hazards like drought in some areas, and heavy rain </a:t>
            </a:r>
            <a:r>
              <a:rPr lang="en-US" sz="3800" smtClean="0"/>
              <a:t>in others. </a:t>
            </a:r>
            <a:r>
              <a:rPr lang="en-US" sz="3800" dirty="0"/>
              <a:t>How will extreme drought affect a citizen of Ethiopia differently than a citizen of the United States? </a:t>
            </a:r>
            <a:endParaRPr lang="en-US" sz="3800" dirty="0" smtClean="0"/>
          </a:p>
          <a:p>
            <a:pPr marL="514350" indent="-514350">
              <a:buFont typeface="+mj-lt"/>
              <a:buAutoNum type="arabicPeriod"/>
            </a:pPr>
            <a:r>
              <a:rPr lang="en-US" sz="3800" dirty="0"/>
              <a:t>Rising sea levels are another consequence of </a:t>
            </a:r>
            <a:r>
              <a:rPr lang="en-US" sz="3800" dirty="0" smtClean="0"/>
              <a:t>rising </a:t>
            </a:r>
            <a:r>
              <a:rPr lang="en-US" sz="3800" dirty="0"/>
              <a:t>temperatures. </a:t>
            </a:r>
            <a:r>
              <a:rPr lang="en-US" sz="3800" dirty="0" smtClean="0"/>
              <a:t>When polar ice caps melt, the water from the glaciers goes into the oceans, causing </a:t>
            </a:r>
            <a:r>
              <a:rPr lang="en-US" sz="3800" dirty="0" smtClean="0"/>
              <a:t>sea levels to rise. </a:t>
            </a:r>
            <a:r>
              <a:rPr lang="en-US" sz="3800" dirty="0" smtClean="0"/>
              <a:t>Who </a:t>
            </a:r>
            <a:r>
              <a:rPr lang="en-US" sz="3800" dirty="0"/>
              <a:t>on the planet will be affected most by rising sea levels?</a:t>
            </a:r>
          </a:p>
          <a:p>
            <a:pPr marL="514350" indent="-514350">
              <a:buFont typeface="+mj-lt"/>
              <a:buAutoNum type="arabicPeriod"/>
            </a:pPr>
            <a:endParaRPr lang="en-US" sz="3800" dirty="0"/>
          </a:p>
          <a:p>
            <a:pPr marL="514350" indent="-514350">
              <a:buFont typeface="+mj-lt"/>
              <a:buAutoNum type="arabicPeriod"/>
            </a:pPr>
            <a:endParaRPr lang="en-US" sz="4200" dirty="0" smtClean="0"/>
          </a:p>
          <a:p>
            <a:pPr marL="0" indent="0">
              <a:buNone/>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A1C42433-71E6-3D48-97E4-0B35F3B1FF06}" type="slidenum">
              <a:rPr lang="en-US" smtClean="0"/>
              <a:t>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29891716"/>
              </p:ext>
            </p:extLst>
          </p:nvPr>
        </p:nvGraphicFramePr>
        <p:xfrm>
          <a:off x="655053" y="316740"/>
          <a:ext cx="2499895" cy="1854200"/>
        </p:xfrm>
        <a:graphic>
          <a:graphicData uri="http://schemas.openxmlformats.org/drawingml/2006/table">
            <a:tbl>
              <a:tblPr firstRow="1" bandRow="1">
                <a:tableStyleId>{5C22544A-7EE6-4342-B048-85BDC9FD1C3A}</a:tableStyleId>
              </a:tblPr>
              <a:tblGrid>
                <a:gridCol w="1002632"/>
                <a:gridCol w="1497263"/>
              </a:tblGrid>
              <a:tr h="370840">
                <a:tc>
                  <a:txBody>
                    <a:bodyPr/>
                    <a:lstStyle/>
                    <a:p>
                      <a:r>
                        <a:rPr lang="en-US" dirty="0" smtClean="0"/>
                        <a:t>Lifestyle</a:t>
                      </a:r>
                      <a:endParaRPr lang="en-US" dirty="0"/>
                    </a:p>
                  </a:txBody>
                  <a:tcPr/>
                </a:tc>
                <a:tc>
                  <a:txBody>
                    <a:bodyPr/>
                    <a:lstStyle/>
                    <a:p>
                      <a:r>
                        <a:rPr lang="en-US" dirty="0" smtClean="0"/>
                        <a:t>Country</a:t>
                      </a:r>
                      <a:endParaRPr lang="en-US" dirty="0"/>
                    </a:p>
                  </a:txBody>
                  <a:tcPr/>
                </a:tc>
              </a:tr>
              <a:tr h="370840">
                <a:tc>
                  <a:txBody>
                    <a:bodyPr/>
                    <a:lstStyle/>
                    <a:p>
                      <a:pPr algn="ctr"/>
                      <a:r>
                        <a:rPr lang="en-US" dirty="0" smtClean="0"/>
                        <a:t>A</a:t>
                      </a:r>
                      <a:endParaRPr lang="en-US" dirty="0"/>
                    </a:p>
                  </a:txBody>
                  <a:tcPr/>
                </a:tc>
                <a:tc>
                  <a:txBody>
                    <a:bodyPr/>
                    <a:lstStyle/>
                    <a:p>
                      <a:r>
                        <a:rPr lang="en-US" dirty="0" smtClean="0"/>
                        <a:t>United States</a:t>
                      </a:r>
                      <a:endParaRPr lang="en-US" dirty="0"/>
                    </a:p>
                  </a:txBody>
                  <a:tcPr/>
                </a:tc>
              </a:tr>
              <a:tr h="370840">
                <a:tc>
                  <a:txBody>
                    <a:bodyPr/>
                    <a:lstStyle/>
                    <a:p>
                      <a:pPr algn="ctr"/>
                      <a:r>
                        <a:rPr lang="en-US" dirty="0" smtClean="0"/>
                        <a:t>B</a:t>
                      </a:r>
                      <a:endParaRPr lang="en-US" dirty="0"/>
                    </a:p>
                  </a:txBody>
                  <a:tcPr/>
                </a:tc>
                <a:tc>
                  <a:txBody>
                    <a:bodyPr/>
                    <a:lstStyle/>
                    <a:p>
                      <a:r>
                        <a:rPr lang="en-US" dirty="0" smtClean="0"/>
                        <a:t>China</a:t>
                      </a:r>
                      <a:endParaRPr lang="en-US" dirty="0"/>
                    </a:p>
                  </a:txBody>
                  <a:tcPr/>
                </a:tc>
              </a:tr>
              <a:tr h="370840">
                <a:tc>
                  <a:txBody>
                    <a:bodyPr/>
                    <a:lstStyle/>
                    <a:p>
                      <a:pPr algn="ctr"/>
                      <a:r>
                        <a:rPr lang="en-US" dirty="0" smtClean="0"/>
                        <a:t>C</a:t>
                      </a:r>
                      <a:endParaRPr lang="en-US" dirty="0"/>
                    </a:p>
                  </a:txBody>
                  <a:tcPr/>
                </a:tc>
                <a:tc>
                  <a:txBody>
                    <a:bodyPr/>
                    <a:lstStyle/>
                    <a:p>
                      <a:r>
                        <a:rPr lang="en-US" dirty="0" smtClean="0"/>
                        <a:t>Ethiopia</a:t>
                      </a:r>
                      <a:endParaRPr lang="en-US" dirty="0"/>
                    </a:p>
                  </a:txBody>
                  <a:tcPr/>
                </a:tc>
              </a:tr>
              <a:tr h="370840">
                <a:tc>
                  <a:txBody>
                    <a:bodyPr/>
                    <a:lstStyle/>
                    <a:p>
                      <a:pPr algn="ctr"/>
                      <a:r>
                        <a:rPr lang="en-US" dirty="0" smtClean="0"/>
                        <a:t>D</a:t>
                      </a:r>
                      <a:endParaRPr lang="en-US" dirty="0"/>
                    </a:p>
                  </a:txBody>
                  <a:tcPr/>
                </a:tc>
                <a:tc>
                  <a:txBody>
                    <a:bodyPr/>
                    <a:lstStyle/>
                    <a:p>
                      <a:r>
                        <a:rPr lang="en-US" dirty="0" smtClean="0"/>
                        <a:t>France</a:t>
                      </a:r>
                      <a:endParaRPr lang="en-US" dirty="0"/>
                    </a:p>
                  </a:txBody>
                  <a:tcPr/>
                </a:tc>
              </a:tr>
            </a:tbl>
          </a:graphicData>
        </a:graphic>
      </p:graphicFrame>
    </p:spTree>
    <p:extLst>
      <p:ext uri="{BB962C8B-B14F-4D97-AF65-F5344CB8AC3E}">
        <p14:creationId xmlns:p14="http://schemas.microsoft.com/office/powerpoint/2010/main" val="3464861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TotalTime>
  <Words>590</Words>
  <Application>Microsoft Macintosh PowerPoint</Application>
  <PresentationFormat>On-screen Show (4:3)</PresentationFormat>
  <Paragraphs>93</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Lesson 3 Activity 3 Who Lives These Lifestyles?</vt:lpstr>
      <vt:lpstr>Lifestyles and Per Capita Emissions For Different Countries</vt:lpstr>
      <vt:lpstr>Carbon Dioxide Emissions by Country</vt:lpstr>
      <vt:lpstr>PowerPoint Presentation</vt:lpstr>
      <vt:lpstr>Discussion Questions  For each question, think about your answer for 30 seconds. Then, take 1 minute to share your answer with a partner. Then, your teacher will ask some of your to share your answers with the class.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Lives These Lifestyles?</dc:title>
  <dc:creator>B C</dc:creator>
  <cp:lastModifiedBy>Hannah Miller</cp:lastModifiedBy>
  <cp:revision>76</cp:revision>
  <dcterms:created xsi:type="dcterms:W3CDTF">2012-05-11T16:41:11Z</dcterms:created>
  <dcterms:modified xsi:type="dcterms:W3CDTF">2013-02-09T22:26:37Z</dcterms:modified>
</cp:coreProperties>
</file>